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60" r:id="rId4"/>
    <p:sldId id="261" r:id="rId5"/>
    <p:sldId id="262" r:id="rId6"/>
    <p:sldId id="263" r:id="rId7"/>
    <p:sldId id="280" r:id="rId8"/>
    <p:sldId id="279" r:id="rId9"/>
    <p:sldId id="273" r:id="rId10"/>
    <p:sldId id="272" r:id="rId11"/>
    <p:sldId id="265" r:id="rId12"/>
    <p:sldId id="278" r:id="rId13"/>
    <p:sldId id="277" r:id="rId14"/>
    <p:sldId id="271" r:id="rId15"/>
    <p:sldId id="266" r:id="rId16"/>
    <p:sldId id="268" r:id="rId17"/>
    <p:sldId id="267" r:id="rId18"/>
    <p:sldId id="281" r:id="rId19"/>
    <p:sldId id="284" r:id="rId20"/>
    <p:sldId id="312" r:id="rId21"/>
    <p:sldId id="286" r:id="rId22"/>
    <p:sldId id="287" r:id="rId23"/>
    <p:sldId id="288" r:id="rId24"/>
    <p:sldId id="285" r:id="rId25"/>
    <p:sldId id="289" r:id="rId26"/>
    <p:sldId id="290" r:id="rId27"/>
    <p:sldId id="291" r:id="rId28"/>
    <p:sldId id="292" r:id="rId29"/>
    <p:sldId id="305" r:id="rId30"/>
    <p:sldId id="306" r:id="rId31"/>
    <p:sldId id="310" r:id="rId32"/>
    <p:sldId id="313" r:id="rId33"/>
    <p:sldId id="311" r:id="rId34"/>
    <p:sldId id="314" r:id="rId35"/>
    <p:sldId id="283" r:id="rId36"/>
    <p:sldId id="270" r:id="rId37"/>
    <p:sldId id="269" r:id="rId38"/>
    <p:sldId id="276" r:id="rId39"/>
    <p:sldId id="274" r:id="rId40"/>
    <p:sldId id="259" r:id="rId41"/>
    <p:sldId id="275" r:id="rId42"/>
    <p:sldId id="264" r:id="rId43"/>
    <p:sldId id="258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A441A-ACB6-9443-AAD8-9551160A1015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99C52-4034-B144-B9F2-1A9969ADF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82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BA4A2-612A-084A-A8AA-E0FA162D93C0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2C97-07D5-754C-95D7-A20FD2A4B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51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60E-7737-4D4C-8E40-CF0F0EB60C73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8290-1C52-A24A-92A0-D0D680C6A8CE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4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51BF-ABFD-4945-8C29-CCEFF0F1CC5E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3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1AB9-51C8-4445-B54F-205D6757772F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0E5A-C010-5B44-8AD0-50FFB1DB40B4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E68D-004C-5443-85FB-AA456AAE79FB}" type="datetime1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2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9F026-42B1-C84A-8113-59FAFE5FB478}" type="datetime1">
              <a:rPr lang="en-US" smtClean="0"/>
              <a:t>9/1/16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6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9018-37B5-4245-810C-03D4F2E7134E}" type="datetime1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0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710-EC8A-6B4F-AFCC-7B2011B0660E}" type="datetime1">
              <a:rPr lang="en-US" smtClean="0"/>
              <a:t>9/1/16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2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8D3-B116-D846-82A8-FA2B3D7EA51F}" type="datetime1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9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34F4-04D9-DF4E-A12F-E69107A06813}" type="datetime1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3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6F7E1-153C-1D48-9F1A-048C11D18D53}" type="datetime1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9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4n7NPk5lwbI" TargetMode="External"/><Relationship Id="rId3" Type="http://schemas.openxmlformats.org/officeDocument/2006/relationships/hyperlink" Target="https://www.youtube.com/watch?v=hLsrPsFHPcQ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5EDLODQPtg&amp;feature=youtu.be&amp;t=25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Bowtie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br>
              <a:rPr lang="en-US" dirty="0" smtClean="0"/>
            </a:br>
            <a:r>
              <a:rPr lang="en-US" dirty="0" err="1" smtClean="0"/>
              <a:t>bit.ly</a:t>
            </a:r>
            <a:r>
              <a:rPr lang="en-US" dirty="0" smtClean="0"/>
              <a:t>/290bowtie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5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l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4" y="1512815"/>
            <a:ext cx="7620000" cy="3937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5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8-31 at 11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750"/>
            <a:ext cx="9144000" cy="3650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3922890"/>
            <a:ext cx="1778000" cy="3245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1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RNA-Seq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8-31 at 2.26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5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6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91" y="0"/>
            <a:ext cx="3575305" cy="5216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RNA-Seq vs. Microarray</a:t>
            </a:r>
            <a:endParaRPr lang="en-US" dirty="0"/>
          </a:p>
        </p:txBody>
      </p:sp>
      <p:pic>
        <p:nvPicPr>
          <p:cNvPr id="4" name="Picture 3" descr="Screen Shot 2016-08-31 at 12.0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998"/>
            <a:ext cx="4084725" cy="4021667"/>
          </a:xfrm>
          <a:prstGeom prst="rect">
            <a:avLst/>
          </a:prstGeom>
        </p:spPr>
      </p:pic>
      <p:pic>
        <p:nvPicPr>
          <p:cNvPr id="5" name="Picture 4" descr="Screen Shot 2016-08-31 at 12.09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3525"/>
          <a:stretch/>
        </p:blipFill>
        <p:spPr>
          <a:xfrm>
            <a:off x="4374444" y="2369836"/>
            <a:ext cx="4769556" cy="33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stpergenome2015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5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RNA-Seq &gt; Microarray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  <a:endParaRPr lang="en-US" dirty="0"/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Novel transcript isoforms</a:t>
            </a:r>
          </a:p>
          <a:p>
            <a:pPr lvl="1"/>
            <a:r>
              <a:rPr lang="en-US" dirty="0" smtClean="0"/>
              <a:t>Variant calls</a:t>
            </a:r>
          </a:p>
          <a:p>
            <a:pPr lvl="1"/>
            <a:r>
              <a:rPr lang="en-US" dirty="0" smtClean="0"/>
              <a:t>Fusion gene identification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expensive; getting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3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Aligning DNA is the basis of all next-</a:t>
            </a:r>
            <a:r>
              <a:rPr lang="en-US" dirty="0" smtClean="0"/>
              <a:t>gen               </a:t>
            </a:r>
            <a:r>
              <a:rPr lang="en-US" dirty="0" smtClean="0"/>
              <a:t>–</a:t>
            </a:r>
            <a:r>
              <a:rPr lang="en-US" dirty="0" err="1" smtClean="0"/>
              <a:t>omics</a:t>
            </a:r>
            <a:r>
              <a:rPr lang="en-US" dirty="0" smtClean="0"/>
              <a:t> analyses</a:t>
            </a:r>
          </a:p>
          <a:p>
            <a:pPr lvl="1"/>
            <a:r>
              <a:rPr lang="en-US" dirty="0" smtClean="0"/>
              <a:t>Genetics</a:t>
            </a:r>
          </a:p>
          <a:p>
            <a:pPr lvl="1"/>
            <a:r>
              <a:rPr lang="en-US" dirty="0" smtClean="0"/>
              <a:t>Epigenetics</a:t>
            </a:r>
          </a:p>
          <a:p>
            <a:pPr lvl="1"/>
            <a:r>
              <a:rPr lang="en-US" dirty="0" err="1" smtClean="0"/>
              <a:t>Transcriptomics</a:t>
            </a:r>
            <a:endParaRPr lang="en-US" dirty="0" smtClean="0"/>
          </a:p>
          <a:p>
            <a:r>
              <a:rPr lang="en-US" dirty="0" smtClean="0"/>
              <a:t>Alignment is often the bottle neck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</a:p>
          <a:p>
            <a:r>
              <a:rPr lang="en-US" dirty="0" smtClean="0"/>
              <a:t>What</a:t>
            </a:r>
          </a:p>
          <a:p>
            <a:r>
              <a:rPr lang="en-US" dirty="0" smtClean="0"/>
              <a:t>When</a:t>
            </a:r>
          </a:p>
          <a:p>
            <a:r>
              <a:rPr lang="en-US" dirty="0" smtClean="0"/>
              <a:t>Why</a:t>
            </a:r>
          </a:p>
          <a:p>
            <a:r>
              <a:rPr lang="en-US" dirty="0" smtClean="0"/>
              <a:t>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5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1" y="1141024"/>
            <a:ext cx="7902021" cy="54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560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4" name="Picture 3" descr="Screen Shot 2016-08-31 at 1.0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395"/>
            <a:ext cx="9144000" cy="2894099"/>
          </a:xfrm>
          <a:prstGeom prst="rect">
            <a:avLst/>
          </a:prstGeom>
        </p:spPr>
      </p:pic>
      <p:pic>
        <p:nvPicPr>
          <p:cNvPr id="5" name="Picture 4" descr="Screen Shot 2016-08-31 at 2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7975"/>
            <a:ext cx="9144000" cy="23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9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3" name="Picture 2" descr="Screen Shot 2016-08-31 at 2.53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069"/>
            <a:ext cx="9144000" cy="53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0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4" name="Picture 3" descr="Screen Shot 2016-08-31 at 2.53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1828800"/>
          </a:xfrm>
          <a:prstGeom prst="rect">
            <a:avLst/>
          </a:prstGeom>
        </p:spPr>
      </p:pic>
      <p:pic>
        <p:nvPicPr>
          <p:cNvPr id="5" name="Picture 4" descr="Screen Shot 2016-08-31 at 2.53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3169"/>
            <a:ext cx="9144000" cy="20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07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Explanation of Next Few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4n7NPk5lwbI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https://www.youtube.com/watch?v=</a:t>
            </a:r>
            <a:r>
              <a:rPr lang="en-US" dirty="0" smtClean="0">
                <a:hlinkClick r:id="rId3"/>
              </a:rPr>
              <a:t>hLsrPsFHPcQ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99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2" descr="BWT_translate_via_s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78050"/>
            <a:ext cx="8839200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Burrows-Wheeler Transform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Once BWT(T) is built, </a:t>
            </a:r>
            <a:r>
              <a:rPr lang="en-US" sz="2400" i="1" dirty="0" smtClean="0">
                <a:latin typeface="Tahoma" charset="0"/>
                <a:ea typeface="ＭＳ Ｐゴシック" charset="0"/>
                <a:cs typeface="ＭＳ Ｐゴシック" charset="0"/>
              </a:rPr>
              <a:t>all </a:t>
            </a:r>
            <a:r>
              <a:rPr lang="en-US" sz="2400" i="1" dirty="0">
                <a:latin typeface="Tahoma" charset="0"/>
                <a:ea typeface="ＭＳ Ｐゴシック" charset="0"/>
                <a:cs typeface="ＭＳ Ｐゴシック" charset="0"/>
              </a:rPr>
              <a:t>else shown here is discarded</a:t>
            </a:r>
          </a:p>
          <a:p>
            <a:pPr lvl="1" eaLnBrk="1" hangingPunct="1"/>
            <a:r>
              <a:rPr lang="en-US" sz="2400" dirty="0">
                <a:latin typeface="Tahoma" charset="0"/>
                <a:ea typeface="ＭＳ Ｐゴシック" charset="0"/>
              </a:rPr>
              <a:t>Matrix will be shown for illustration only</a:t>
            </a:r>
            <a:endParaRPr lang="en-US" sz="2400" i="1" dirty="0">
              <a:latin typeface="Tahoma" charset="0"/>
              <a:ea typeface="ＭＳ Ｐゴシック" charset="0"/>
            </a:endParaRPr>
          </a:p>
        </p:txBody>
      </p:sp>
      <p:sp>
        <p:nvSpPr>
          <p:cNvPr id="41988" name="Text Box 7"/>
          <p:cNvSpPr txBox="1">
            <a:spLocks noChangeArrowheads="1"/>
          </p:cNvSpPr>
          <p:nvPr/>
        </p:nvSpPr>
        <p:spPr bwMode="auto">
          <a:xfrm>
            <a:off x="2590800" y="4375150"/>
            <a:ext cx="1676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Burrows</a:t>
            </a:r>
          </a:p>
          <a:p>
            <a:pPr algn="ctr" eaLnBrk="1" hangingPunct="1"/>
            <a:r>
              <a:rPr lang="en-US" sz="1400"/>
              <a:t>Wheeler</a:t>
            </a:r>
          </a:p>
          <a:p>
            <a:pPr algn="ctr" eaLnBrk="1" hangingPunct="1"/>
            <a:r>
              <a:rPr lang="en-US" sz="1400"/>
              <a:t>Matrix</a:t>
            </a:r>
          </a:p>
        </p:txBody>
      </p:sp>
      <p:sp>
        <p:nvSpPr>
          <p:cNvPr id="41989" name="Text Box 8"/>
          <p:cNvSpPr txBox="1">
            <a:spLocks noChangeArrowheads="1"/>
          </p:cNvSpPr>
          <p:nvPr/>
        </p:nvSpPr>
        <p:spPr bwMode="auto">
          <a:xfrm>
            <a:off x="5181600" y="4375150"/>
            <a:ext cx="1227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Last column</a:t>
            </a:r>
          </a:p>
        </p:txBody>
      </p:sp>
      <p:sp>
        <p:nvSpPr>
          <p:cNvPr id="41990" name="Text Box 9"/>
          <p:cNvSpPr txBox="1">
            <a:spLocks noChangeArrowheads="1"/>
          </p:cNvSpPr>
          <p:nvPr/>
        </p:nvSpPr>
        <p:spPr bwMode="auto">
          <a:xfrm>
            <a:off x="7696200" y="3560763"/>
            <a:ext cx="8143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BWT(T)</a:t>
            </a:r>
          </a:p>
        </p:txBody>
      </p:sp>
      <p:sp>
        <p:nvSpPr>
          <p:cNvPr id="41991" name="Text Box 10"/>
          <p:cNvSpPr txBox="1">
            <a:spLocks noChangeArrowheads="1"/>
          </p:cNvSpPr>
          <p:nvPr/>
        </p:nvSpPr>
        <p:spPr bwMode="auto">
          <a:xfrm>
            <a:off x="927100" y="3560763"/>
            <a:ext cx="29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T</a:t>
            </a:r>
          </a:p>
        </p:txBody>
      </p:sp>
      <p:sp>
        <p:nvSpPr>
          <p:cNvPr id="41992" name="Rectangle 11"/>
          <p:cNvSpPr>
            <a:spLocks noChangeArrowheads="1"/>
          </p:cNvSpPr>
          <p:nvPr/>
        </p:nvSpPr>
        <p:spPr bwMode="auto">
          <a:xfrm>
            <a:off x="685800" y="6278563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200" b="0">
                <a:latin typeface="Tahoma" charset="0"/>
              </a:rPr>
              <a:t>Burrows M, Wheeler DJ: </a:t>
            </a:r>
            <a:r>
              <a:rPr lang="en-US" sz="1200">
                <a:latin typeface="Tahoma" charset="0"/>
              </a:rPr>
              <a:t>A block sorting lossless data compression algorithm</a:t>
            </a:r>
            <a:r>
              <a:rPr lang="en-US" sz="1200" b="0">
                <a:latin typeface="Tahoma" charset="0"/>
              </a:rPr>
              <a:t>. </a:t>
            </a:r>
            <a:r>
              <a:rPr lang="en-US" sz="1200" b="0" i="1">
                <a:latin typeface="Tahoma" charset="0"/>
              </a:rPr>
              <a:t>Digital Equipment Corporation, Palo Alto, CA </a:t>
            </a:r>
            <a:r>
              <a:rPr lang="en-US" sz="1200" b="0">
                <a:latin typeface="Tahoma" charset="0"/>
              </a:rPr>
              <a:t>1994, Technical Report 124; 1994</a:t>
            </a:r>
          </a:p>
        </p:txBody>
      </p:sp>
    </p:spTree>
    <p:extLst>
      <p:ext uri="{BB962C8B-B14F-4D97-AF65-F5344CB8AC3E}">
        <p14:creationId xmlns:p14="http://schemas.microsoft.com/office/powerpoint/2010/main" val="262150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Burrows-Wheeler Transform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Property that makes BWT(T) reversible is </a:t>
            </a:r>
            <a:r>
              <a:rPr lang="ja-JP" altLang="en-US" sz="24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LF Mapping</a:t>
            </a:r>
            <a:r>
              <a:rPr lang="ja-JP" altLang="en-US" sz="24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400" dirty="0" err="1">
                <a:latin typeface="Tahoma" charset="0"/>
                <a:ea typeface="ＭＳ Ｐゴシック" charset="0"/>
              </a:rPr>
              <a:t>i</a:t>
            </a:r>
            <a:r>
              <a:rPr lang="en-US" sz="2400" baseline="30000" dirty="0" err="1">
                <a:latin typeface="Tahoma" charset="0"/>
                <a:ea typeface="ＭＳ Ｐゴシック" charset="0"/>
              </a:rPr>
              <a:t>th</a:t>
            </a:r>
            <a:r>
              <a:rPr lang="en-US" sz="2400" dirty="0">
                <a:latin typeface="Tahoma" charset="0"/>
                <a:ea typeface="ＭＳ Ｐゴシック" charset="0"/>
              </a:rPr>
              <a:t> occurrence of a character in </a:t>
            </a:r>
            <a:r>
              <a:rPr lang="en-US" sz="2400" b="1" dirty="0">
                <a:latin typeface="Tahoma" charset="0"/>
                <a:ea typeface="ＭＳ Ｐゴシック" charset="0"/>
              </a:rPr>
              <a:t>L</a:t>
            </a:r>
            <a:r>
              <a:rPr lang="en-US" sz="2400" dirty="0">
                <a:latin typeface="Tahoma" charset="0"/>
                <a:ea typeface="ＭＳ Ｐゴシック" charset="0"/>
              </a:rPr>
              <a:t>ast column is same </a:t>
            </a:r>
            <a:r>
              <a:rPr lang="en-US" sz="2400" i="1" dirty="0">
                <a:latin typeface="Tahoma" charset="0"/>
                <a:ea typeface="ＭＳ Ｐゴシック" charset="0"/>
              </a:rPr>
              <a:t>text </a:t>
            </a:r>
            <a:r>
              <a:rPr lang="en-US" sz="2400" dirty="0">
                <a:latin typeface="Tahoma" charset="0"/>
                <a:ea typeface="ＭＳ Ｐゴシック" charset="0"/>
              </a:rPr>
              <a:t>occurrence as the </a:t>
            </a:r>
            <a:r>
              <a:rPr lang="en-US" sz="2400" dirty="0" err="1">
                <a:latin typeface="Tahoma" charset="0"/>
                <a:ea typeface="ＭＳ Ｐゴシック" charset="0"/>
              </a:rPr>
              <a:t>i</a:t>
            </a:r>
            <a:r>
              <a:rPr lang="en-US" sz="2400" baseline="30000" dirty="0" err="1">
                <a:latin typeface="Tahoma" charset="0"/>
                <a:ea typeface="ＭＳ Ｐゴシック" charset="0"/>
              </a:rPr>
              <a:t>th</a:t>
            </a:r>
            <a:r>
              <a:rPr lang="en-US" sz="2400" dirty="0">
                <a:latin typeface="Tahoma" charset="0"/>
                <a:ea typeface="ＭＳ Ｐゴシック" charset="0"/>
              </a:rPr>
              <a:t> occurrence in </a:t>
            </a:r>
            <a:r>
              <a:rPr lang="en-US" sz="2400" b="1" dirty="0">
                <a:latin typeface="Tahoma" charset="0"/>
                <a:ea typeface="ＭＳ Ｐゴシック" charset="0"/>
              </a:rPr>
              <a:t>F</a:t>
            </a:r>
            <a:r>
              <a:rPr lang="en-US" sz="2400" dirty="0">
                <a:latin typeface="Tahoma" charset="0"/>
                <a:ea typeface="ＭＳ Ｐゴシック" charset="0"/>
              </a:rPr>
              <a:t>irst</a:t>
            </a:r>
            <a:r>
              <a:rPr lang="en-US" sz="2400" i="1" dirty="0">
                <a:latin typeface="Tahoma" charset="0"/>
                <a:ea typeface="ＭＳ Ｐゴシック" charset="0"/>
              </a:rPr>
              <a:t> </a:t>
            </a:r>
            <a:r>
              <a:rPr lang="en-US" sz="2400" dirty="0">
                <a:latin typeface="Tahoma" charset="0"/>
                <a:ea typeface="ＭＳ Ｐゴシック" charset="0"/>
              </a:rPr>
              <a:t>column</a:t>
            </a:r>
          </a:p>
        </p:txBody>
      </p:sp>
      <p:pic>
        <p:nvPicPr>
          <p:cNvPr id="43011" name="Picture 11" descr="BWT_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3081338"/>
            <a:ext cx="1889125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2" descr="BWT_st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48138"/>
            <a:ext cx="216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13"/>
          <p:cNvSpPr txBox="1">
            <a:spLocks noChangeArrowheads="1"/>
          </p:cNvSpPr>
          <p:nvPr/>
        </p:nvSpPr>
        <p:spPr bwMode="auto">
          <a:xfrm>
            <a:off x="2286000" y="475773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T</a:t>
            </a:r>
          </a:p>
        </p:txBody>
      </p:sp>
      <p:sp>
        <p:nvSpPr>
          <p:cNvPr id="43014" name="AutoShape 14"/>
          <p:cNvSpPr>
            <a:spLocks/>
          </p:cNvSpPr>
          <p:nvPr/>
        </p:nvSpPr>
        <p:spPr bwMode="auto">
          <a:xfrm>
            <a:off x="6172200" y="3233738"/>
            <a:ext cx="228600" cy="2362200"/>
          </a:xfrm>
          <a:prstGeom prst="rightBrace">
            <a:avLst>
              <a:gd name="adj1" fmla="val 86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15"/>
          <p:cNvSpPr txBox="1">
            <a:spLocks noChangeArrowheads="1"/>
          </p:cNvSpPr>
          <p:nvPr/>
        </p:nvSpPr>
        <p:spPr bwMode="auto">
          <a:xfrm>
            <a:off x="6394450" y="4224338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BWT(T)</a:t>
            </a:r>
          </a:p>
        </p:txBody>
      </p:sp>
      <p:sp>
        <p:nvSpPr>
          <p:cNvPr id="43016" name="AutoShape 17"/>
          <p:cNvSpPr>
            <a:spLocks noChangeArrowheads="1"/>
          </p:cNvSpPr>
          <p:nvPr/>
        </p:nvSpPr>
        <p:spPr bwMode="auto">
          <a:xfrm>
            <a:off x="1557338" y="4224338"/>
            <a:ext cx="304800" cy="381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AutoShape 18"/>
          <p:cNvSpPr>
            <a:spLocks noChangeArrowheads="1"/>
          </p:cNvSpPr>
          <p:nvPr/>
        </p:nvSpPr>
        <p:spPr bwMode="auto">
          <a:xfrm>
            <a:off x="5867400" y="4557713"/>
            <a:ext cx="304800" cy="381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AutoShape 19"/>
          <p:cNvSpPr>
            <a:spLocks noChangeArrowheads="1"/>
          </p:cNvSpPr>
          <p:nvPr/>
        </p:nvSpPr>
        <p:spPr bwMode="auto">
          <a:xfrm>
            <a:off x="4329113" y="3843338"/>
            <a:ext cx="304800" cy="381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20"/>
          <p:cNvSpPr txBox="1">
            <a:spLocks noChangeArrowheads="1"/>
          </p:cNvSpPr>
          <p:nvPr/>
        </p:nvSpPr>
        <p:spPr bwMode="auto">
          <a:xfrm>
            <a:off x="4191000" y="5759450"/>
            <a:ext cx="2209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Burrows Wheeler</a:t>
            </a:r>
          </a:p>
          <a:p>
            <a:pPr algn="ctr" eaLnBrk="1" hangingPunct="1"/>
            <a:r>
              <a:rPr lang="en-US" sz="1800"/>
              <a:t>Matrix</a:t>
            </a:r>
          </a:p>
        </p:txBody>
      </p:sp>
      <p:sp>
        <p:nvSpPr>
          <p:cNvPr id="43020" name="Line 21"/>
          <p:cNvSpPr>
            <a:spLocks noChangeShapeType="1"/>
          </p:cNvSpPr>
          <p:nvPr/>
        </p:nvSpPr>
        <p:spPr bwMode="auto">
          <a:xfrm>
            <a:off x="6200775" y="4891088"/>
            <a:ext cx="457200" cy="2286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Text Box 22"/>
          <p:cNvSpPr txBox="1">
            <a:spLocks noChangeArrowheads="1"/>
          </p:cNvSpPr>
          <p:nvPr/>
        </p:nvSpPr>
        <p:spPr bwMode="auto">
          <a:xfrm>
            <a:off x="6629400" y="4953000"/>
            <a:ext cx="100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33CC"/>
                </a:solidFill>
              </a:rPr>
              <a:t>Rank: 2</a:t>
            </a:r>
          </a:p>
        </p:txBody>
      </p:sp>
      <p:sp>
        <p:nvSpPr>
          <p:cNvPr id="43022" name="Line 23"/>
          <p:cNvSpPr>
            <a:spLocks noChangeShapeType="1"/>
          </p:cNvSpPr>
          <p:nvPr/>
        </p:nvSpPr>
        <p:spPr bwMode="auto">
          <a:xfrm flipH="1" flipV="1">
            <a:off x="3962400" y="3657600"/>
            <a:ext cx="304800" cy="1524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Text Box 24"/>
          <p:cNvSpPr txBox="1">
            <a:spLocks noChangeArrowheads="1"/>
          </p:cNvSpPr>
          <p:nvPr/>
        </p:nvSpPr>
        <p:spPr bwMode="auto">
          <a:xfrm>
            <a:off x="3200400" y="3352800"/>
            <a:ext cx="100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33CC"/>
                </a:solidFill>
              </a:rPr>
              <a:t>Rank: 2</a:t>
            </a:r>
          </a:p>
        </p:txBody>
      </p:sp>
    </p:spTree>
    <p:extLst>
      <p:ext uri="{BB962C8B-B14F-4D97-AF65-F5344CB8AC3E}">
        <p14:creationId xmlns:p14="http://schemas.microsoft.com/office/powerpoint/2010/main" val="185593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Burrows-Wheeler Transform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To recreate T from BWT(T), repeatedly apply rule:</a:t>
            </a:r>
          </a:p>
          <a:p>
            <a:pPr lvl="1" eaLnBrk="1" hangingPunct="1"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T</a:t>
            </a:r>
            <a:r>
              <a:rPr lang="en-US" dirty="0">
                <a:latin typeface="Tahoma" charset="0"/>
                <a:ea typeface="ＭＳ Ｐゴシック" charset="0"/>
              </a:rPr>
              <a:t> = </a:t>
            </a:r>
            <a:r>
              <a:rPr lang="en-US" b="1" dirty="0">
                <a:solidFill>
                  <a:srgbClr val="990033"/>
                </a:solidFill>
                <a:latin typeface="Tahoma" charset="0"/>
                <a:ea typeface="ＭＳ Ｐゴシック" charset="0"/>
              </a:rPr>
              <a:t>BWT</a:t>
            </a:r>
            <a:r>
              <a:rPr lang="en-US" dirty="0">
                <a:latin typeface="Tahoma" charset="0"/>
                <a:ea typeface="ＭＳ Ｐゴシック" charset="0"/>
              </a:rPr>
              <a:t>[ </a:t>
            </a:r>
            <a:r>
              <a:rPr lang="en-US" b="1" dirty="0">
                <a:solidFill>
                  <a:srgbClr val="0066FF"/>
                </a:solidFill>
                <a:latin typeface="Tahoma" charset="0"/>
                <a:ea typeface="ＭＳ Ｐゴシック" charset="0"/>
              </a:rPr>
              <a:t>LF</a:t>
            </a:r>
            <a:r>
              <a:rPr lang="en-US" dirty="0">
                <a:latin typeface="Tahoma" charset="0"/>
                <a:ea typeface="ＭＳ Ｐゴシック" charset="0"/>
              </a:rPr>
              <a:t>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) ] + </a:t>
            </a: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T</a:t>
            </a:r>
            <a:r>
              <a:rPr lang="en-US" dirty="0">
                <a:latin typeface="Tahoma" charset="0"/>
                <a:ea typeface="ＭＳ Ｐゴシック" charset="0"/>
              </a:rPr>
              <a:t>;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 = </a:t>
            </a:r>
            <a:r>
              <a:rPr lang="en-US" b="1" dirty="0">
                <a:solidFill>
                  <a:srgbClr val="0066FF"/>
                </a:solidFill>
                <a:latin typeface="Tahoma" charset="0"/>
                <a:ea typeface="ＭＳ Ｐゴシック" charset="0"/>
              </a:rPr>
              <a:t>LF</a:t>
            </a:r>
            <a:r>
              <a:rPr lang="en-US" dirty="0">
                <a:latin typeface="Tahoma" charset="0"/>
                <a:ea typeface="ＭＳ Ｐゴシック" charset="0"/>
              </a:rPr>
              <a:t>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)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Where </a:t>
            </a:r>
            <a:r>
              <a:rPr lang="en-US" b="1" dirty="0">
                <a:solidFill>
                  <a:srgbClr val="0066FF"/>
                </a:solidFill>
                <a:latin typeface="Tahoma" charset="0"/>
                <a:ea typeface="ＭＳ Ｐゴシック" charset="0"/>
              </a:rPr>
              <a:t>LF</a:t>
            </a:r>
            <a:r>
              <a:rPr lang="en-US" dirty="0">
                <a:latin typeface="Tahoma" charset="0"/>
                <a:ea typeface="ＭＳ Ｐゴシック" charset="0"/>
              </a:rPr>
              <a:t>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) maps row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 to row whose first character corresponds to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ja-JP" altLang="en-US" dirty="0">
                <a:latin typeface="Tahoma" charset="0"/>
                <a:ea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</a:rPr>
              <a:t>s last per LF Mapping</a:t>
            </a: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eaLnBrk="1" hangingPunct="1"/>
            <a:endParaRPr lang="en-US" sz="2800" dirty="0" smtClean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800" dirty="0" smtClean="0">
                <a:latin typeface="Tahoma" charset="0"/>
                <a:ea typeface="ＭＳ Ｐゴシック" charset="0"/>
                <a:cs typeface="ＭＳ Ｐゴシック" charset="0"/>
              </a:rPr>
              <a:t>Could 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be called 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 err="1">
                <a:latin typeface="Tahoma" charset="0"/>
                <a:ea typeface="ＭＳ Ｐゴシック" charset="0"/>
                <a:cs typeface="ＭＳ Ｐゴシック" charset="0"/>
              </a:rPr>
              <a:t>unpermute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 or 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walk-left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 algorithm</a:t>
            </a:r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AutoShape 14"/>
          <p:cNvSpPr>
            <a:spLocks/>
          </p:cNvSpPr>
          <p:nvPr/>
        </p:nvSpPr>
        <p:spPr bwMode="auto">
          <a:xfrm rot="-5400000">
            <a:off x="8208169" y="3112294"/>
            <a:ext cx="185738" cy="914400"/>
          </a:xfrm>
          <a:prstGeom prst="rightBrace">
            <a:avLst>
              <a:gd name="adj1" fmla="val 41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Text Box 15"/>
          <p:cNvSpPr txBox="1">
            <a:spLocks noChangeArrowheads="1"/>
          </p:cNvSpPr>
          <p:nvPr/>
        </p:nvSpPr>
        <p:spPr bwMode="auto">
          <a:xfrm>
            <a:off x="7880350" y="3133725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Final</a:t>
            </a:r>
            <a:r>
              <a:rPr lang="en-US" sz="1800"/>
              <a:t> </a:t>
            </a:r>
            <a:r>
              <a:rPr lang="en-US" sz="1800">
                <a:solidFill>
                  <a:srgbClr val="FF0000"/>
                </a:solidFill>
              </a:rPr>
              <a:t>T</a:t>
            </a:r>
          </a:p>
        </p:txBody>
      </p:sp>
      <p:pic>
        <p:nvPicPr>
          <p:cNvPr id="44037" name="Picture 16" descr="BWT_walkleft_colorfu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4738"/>
            <a:ext cx="89154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3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String Matching in Bowtie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412" y="2057400"/>
            <a:ext cx="8537388" cy="4724400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hlinkClick r:id="rId2"/>
              </a:rPr>
              <a:t>https://www.youtube.com/watch?v=z5EDLODQPtg&amp;feature=youtu.be&amp;t=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  <a:hlinkClick r:id="rId2"/>
              </a:rPr>
              <a:t>25s</a:t>
            </a:r>
            <a:endParaRPr lang="en-US" dirty="0" smtClean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A couple of subtle improvements (e.g. FM Index) 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1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Short Read Alignment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The algorithm finds 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exact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sequence matches quickly in small memory, but short read alignment demands more: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Allowances for mismatches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Consideration of quality values</a:t>
            </a:r>
          </a:p>
          <a:p>
            <a:pPr lvl="1" eaLnBrk="1" hangingPunct="1">
              <a:buFontTx/>
              <a:buNone/>
            </a:pPr>
            <a:endParaRPr lang="en-US" sz="1200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sz="1200" dirty="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Bowtie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solution: </a:t>
            </a:r>
            <a:r>
              <a:rPr lang="en-US" altLang="ja-JP" i="1" dirty="0">
                <a:latin typeface="Tahoma" charset="0"/>
                <a:ea typeface="ＭＳ Ｐゴシック" charset="0"/>
                <a:cs typeface="ＭＳ Ｐゴシック" charset="0"/>
              </a:rPr>
              <a:t>backtracking quality-aware search</a:t>
            </a:r>
            <a:endParaRPr lang="en-US" i="1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7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8-31 at 11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750"/>
            <a:ext cx="9144000" cy="3650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356555"/>
            <a:ext cx="1989667" cy="38805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15845" y="2356555"/>
            <a:ext cx="2175933" cy="3880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3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Backtracking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Consider an attempt to find Q =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agc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in T =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acaacg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:</a:t>
            </a: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Instead of giving up, try to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backtrack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to a previous position and try a different base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5" name="Text Box 8"/>
          <p:cNvSpPr txBox="1">
            <a:spLocks noChangeArrowheads="1"/>
          </p:cNvSpPr>
          <p:nvPr/>
        </p:nvSpPr>
        <p:spPr bwMode="auto">
          <a:xfrm>
            <a:off x="6105525" y="4219575"/>
            <a:ext cx="2057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600">
                <a:solidFill>
                  <a:srgbClr val="FF3300"/>
                </a:solidFill>
                <a:latin typeface="Tahoma" charset="0"/>
              </a:rPr>
              <a:t>“</a:t>
            </a:r>
            <a:r>
              <a:rPr lang="en-US" altLang="ja-JP" sz="1600">
                <a:solidFill>
                  <a:srgbClr val="FF3300"/>
                </a:solidFill>
                <a:latin typeface="Tahoma" charset="0"/>
              </a:rPr>
              <a:t>gc</a:t>
            </a:r>
            <a:r>
              <a:rPr lang="ja-JP" altLang="en-US" sz="1600">
                <a:solidFill>
                  <a:srgbClr val="FF3300"/>
                </a:solidFill>
                <a:latin typeface="Tahoma" charset="0"/>
              </a:rPr>
              <a:t>”</a:t>
            </a:r>
            <a:r>
              <a:rPr lang="en-US" altLang="ja-JP" sz="1600">
                <a:solidFill>
                  <a:srgbClr val="FF3300"/>
                </a:solidFill>
                <a:latin typeface="Tahoma" charset="0"/>
              </a:rPr>
              <a:t> does not occur in the text</a:t>
            </a:r>
            <a:endParaRPr lang="en-US" sz="1600">
              <a:solidFill>
                <a:srgbClr val="FF3300"/>
              </a:solidFill>
              <a:latin typeface="Tahoma" charset="0"/>
            </a:endParaRPr>
          </a:p>
        </p:txBody>
      </p:sp>
      <p:pic>
        <p:nvPicPr>
          <p:cNvPr id="59396" name="Picture 27" descr="BWT_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2638425"/>
            <a:ext cx="1331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9" descr="BWT_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2647950"/>
            <a:ext cx="1331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Line 30"/>
          <p:cNvSpPr>
            <a:spLocks noChangeShapeType="1"/>
          </p:cNvSpPr>
          <p:nvPr/>
        </p:nvSpPr>
        <p:spPr bwMode="auto">
          <a:xfrm>
            <a:off x="1752600" y="3795713"/>
            <a:ext cx="533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Line 31"/>
          <p:cNvSpPr>
            <a:spLocks noChangeShapeType="1"/>
          </p:cNvSpPr>
          <p:nvPr/>
        </p:nvSpPr>
        <p:spPr bwMode="auto">
          <a:xfrm>
            <a:off x="1752600" y="4324350"/>
            <a:ext cx="533400" cy="0"/>
          </a:xfrm>
          <a:prstGeom prst="line">
            <a:avLst/>
          </a:pr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0" name="Line 32"/>
          <p:cNvSpPr>
            <a:spLocks noChangeShapeType="1"/>
          </p:cNvSpPr>
          <p:nvPr/>
        </p:nvSpPr>
        <p:spPr bwMode="auto">
          <a:xfrm>
            <a:off x="4038600" y="4514850"/>
            <a:ext cx="533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33"/>
          <p:cNvSpPr>
            <a:spLocks noChangeShapeType="1"/>
          </p:cNvSpPr>
          <p:nvPr/>
        </p:nvSpPr>
        <p:spPr bwMode="auto">
          <a:xfrm>
            <a:off x="4038600" y="4600575"/>
            <a:ext cx="533400" cy="0"/>
          </a:xfrm>
          <a:prstGeom prst="line">
            <a:avLst/>
          </a:pr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Text Box 34"/>
          <p:cNvSpPr txBox="1">
            <a:spLocks noChangeArrowheads="1"/>
          </p:cNvSpPr>
          <p:nvPr/>
        </p:nvSpPr>
        <p:spPr bwMode="auto">
          <a:xfrm>
            <a:off x="3657600" y="2300288"/>
            <a:ext cx="914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800"/>
              <a:t>“</a:t>
            </a:r>
            <a:r>
              <a:rPr lang="en-US" altLang="ja-JP" sz="1800"/>
              <a:t>g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59403" name="Freeform 35"/>
          <p:cNvSpPr>
            <a:spLocks/>
          </p:cNvSpPr>
          <p:nvPr/>
        </p:nvSpPr>
        <p:spPr bwMode="auto">
          <a:xfrm>
            <a:off x="3614738" y="2681288"/>
            <a:ext cx="576262" cy="87312"/>
          </a:xfrm>
          <a:custGeom>
            <a:avLst/>
            <a:gdLst>
              <a:gd name="T0" fmla="*/ 0 w 576"/>
              <a:gd name="T1" fmla="*/ 2147483647 h 48"/>
              <a:gd name="T2" fmla="*/ 2147483647 w 576"/>
              <a:gd name="T3" fmla="*/ 0 h 48"/>
              <a:gd name="T4" fmla="*/ 2147483647 w 576"/>
              <a:gd name="T5" fmla="*/ 2147483647 h 48"/>
              <a:gd name="T6" fmla="*/ 0 60000 65536"/>
              <a:gd name="T7" fmla="*/ 0 60000 65536"/>
              <a:gd name="T8" fmla="*/ 0 60000 65536"/>
              <a:gd name="T9" fmla="*/ 0 w 576"/>
              <a:gd name="T10" fmla="*/ 0 h 48"/>
              <a:gd name="T11" fmla="*/ 576 w 576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8">
                <a:moveTo>
                  <a:pt x="0" y="48"/>
                </a:moveTo>
                <a:cubicBezTo>
                  <a:pt x="96" y="24"/>
                  <a:pt x="192" y="0"/>
                  <a:pt x="288" y="0"/>
                </a:cubicBezTo>
                <a:cubicBezTo>
                  <a:pt x="384" y="0"/>
                  <a:pt x="536" y="16"/>
                  <a:pt x="576" y="48"/>
                </a:cubicBezTo>
              </a:path>
            </a:pathLst>
          </a:cu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4" name="Text Box 36"/>
          <p:cNvSpPr txBox="1">
            <a:spLocks noChangeArrowheads="1"/>
          </p:cNvSpPr>
          <p:nvPr/>
        </p:nvSpPr>
        <p:spPr bwMode="auto">
          <a:xfrm>
            <a:off x="1371600" y="3914775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800"/>
              <a:t>“</a:t>
            </a:r>
            <a:r>
              <a:rPr lang="en-US" altLang="ja-JP" sz="1800"/>
              <a:t>c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59405" name="Oval 37"/>
          <p:cNvSpPr>
            <a:spLocks noChangeArrowheads="1"/>
          </p:cNvSpPr>
          <p:nvPr/>
        </p:nvSpPr>
        <p:spPr bwMode="auto">
          <a:xfrm>
            <a:off x="5867400" y="4400550"/>
            <a:ext cx="228600" cy="2286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6" name="Line 38"/>
          <p:cNvSpPr>
            <a:spLocks noChangeShapeType="1"/>
          </p:cNvSpPr>
          <p:nvPr/>
        </p:nvSpPr>
        <p:spPr bwMode="auto">
          <a:xfrm flipH="1" flipV="1">
            <a:off x="5910263" y="4443413"/>
            <a:ext cx="152400" cy="1524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Backtracking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Bowtie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–v &lt;</a:t>
            </a:r>
            <a:r>
              <a:rPr lang="en-US" altLang="ja-JP" b="1" dirty="0" err="1">
                <a:latin typeface="Courier New" charset="0"/>
                <a:ea typeface="ＭＳ Ｐゴシック" charset="0"/>
                <a:cs typeface="ＭＳ Ｐゴシック" charset="0"/>
              </a:rPr>
              <a:t>int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&gt;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option allows alignments with up to 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altLang="ja-JP" b="1" dirty="0" err="1">
                <a:latin typeface="Courier New" charset="0"/>
                <a:ea typeface="ＭＳ Ｐゴシック" charset="0"/>
                <a:cs typeface="ＭＳ Ｐゴシック" charset="0"/>
              </a:rPr>
              <a:t>int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&gt;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mismatches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Regardless of quality values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Max mismatches allowed: </a:t>
            </a:r>
            <a:r>
              <a:rPr lang="en-US" dirty="0" smtClean="0">
                <a:latin typeface="Tahoma" charset="0"/>
                <a:ea typeface="ＭＳ Ｐゴシック" charset="0"/>
              </a:rPr>
              <a:t>3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533400" y="5410200"/>
            <a:ext cx="723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0">
                <a:latin typeface="Tahoma" charset="0"/>
              </a:rPr>
              <a:t>* Li R </a:t>
            </a:r>
            <a:r>
              <a:rPr lang="en-US" sz="1800" b="0" i="1">
                <a:latin typeface="Tahoma" charset="0"/>
              </a:rPr>
              <a:t>et al</a:t>
            </a:r>
            <a:r>
              <a:rPr lang="en-US" sz="1800" b="0">
                <a:latin typeface="Tahoma" charset="0"/>
              </a:rPr>
              <a:t>: SOAP: short oligonucleotide alignment program. </a:t>
            </a:r>
            <a:r>
              <a:rPr lang="en-US" sz="1800" b="0" i="1">
                <a:latin typeface="Tahoma" charset="0"/>
              </a:rPr>
              <a:t>Bioinformatics</a:t>
            </a:r>
            <a:r>
              <a:rPr lang="en-US" sz="1800" b="0">
                <a:latin typeface="Tahoma" charset="0"/>
              </a:rPr>
              <a:t> 2008, 24(5):713-714.</a:t>
            </a:r>
          </a:p>
        </p:txBody>
      </p:sp>
    </p:spTree>
    <p:extLst>
      <p:ext uri="{BB962C8B-B14F-4D97-AF65-F5344CB8AC3E}">
        <p14:creationId xmlns:p14="http://schemas.microsoft.com/office/powerpoint/2010/main" val="105739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1" y="1141024"/>
            <a:ext cx="7902021" cy="54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076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Qualities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When backtracking is necessary, Bowtie will backtrack to </a:t>
            </a:r>
            <a:r>
              <a:rPr lang="en-US" i="1">
                <a:latin typeface="Tahoma" charset="0"/>
                <a:ea typeface="ＭＳ Ｐゴシック" charset="0"/>
                <a:cs typeface="ＭＳ Ｐゴシック" charset="0"/>
              </a:rPr>
              <a:t>leftmost just-visited position 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with minimal quality</a:t>
            </a: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60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60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Greedy, depth-first, not optimal, but simple</a:t>
            </a:r>
          </a:p>
        </p:txBody>
      </p:sp>
      <p:sp>
        <p:nvSpPr>
          <p:cNvPr id="64515" name="Text Box 8"/>
          <p:cNvSpPr txBox="1">
            <a:spLocks noChangeArrowheads="1"/>
          </p:cNvSpPr>
          <p:nvPr/>
        </p:nvSpPr>
        <p:spPr bwMode="auto">
          <a:xfrm>
            <a:off x="1520825" y="2895600"/>
            <a:ext cx="1276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Sequence:</a:t>
            </a:r>
          </a:p>
        </p:txBody>
      </p:sp>
      <p:sp>
        <p:nvSpPr>
          <p:cNvPr id="64516" name="Text Box 21"/>
          <p:cNvSpPr txBox="1">
            <a:spLocks noChangeArrowheads="1"/>
          </p:cNvSpPr>
          <p:nvPr/>
        </p:nvSpPr>
        <p:spPr bwMode="auto">
          <a:xfrm>
            <a:off x="1301750" y="3200400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Phred Quals:</a:t>
            </a:r>
          </a:p>
        </p:txBody>
      </p:sp>
      <p:sp>
        <p:nvSpPr>
          <p:cNvPr id="64517" name="Text Box 112"/>
          <p:cNvSpPr txBox="1">
            <a:spLocks noChangeArrowheads="1"/>
          </p:cNvSpPr>
          <p:nvPr/>
        </p:nvSpPr>
        <p:spPr bwMode="auto">
          <a:xfrm>
            <a:off x="1295400" y="35052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b="0"/>
              <a:t>(higher number = higher confidence)</a:t>
            </a:r>
          </a:p>
        </p:txBody>
      </p:sp>
      <p:sp>
        <p:nvSpPr>
          <p:cNvPr id="64518" name="Rectangle 4"/>
          <p:cNvSpPr>
            <a:spLocks noChangeArrowheads="1"/>
          </p:cNvSpPr>
          <p:nvPr/>
        </p:nvSpPr>
        <p:spPr bwMode="auto">
          <a:xfrm>
            <a:off x="2795588" y="2943225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3079750" y="2943225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20" name="Rectangle 6"/>
          <p:cNvSpPr>
            <a:spLocks noChangeArrowheads="1"/>
          </p:cNvSpPr>
          <p:nvPr/>
        </p:nvSpPr>
        <p:spPr bwMode="auto">
          <a:xfrm>
            <a:off x="3360738" y="2943225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21" name="Rectangle 7"/>
          <p:cNvSpPr>
            <a:spLocks noChangeArrowheads="1"/>
          </p:cNvSpPr>
          <p:nvPr/>
        </p:nvSpPr>
        <p:spPr bwMode="auto">
          <a:xfrm>
            <a:off x="3644900" y="2943225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22" name="Rectangle 9"/>
          <p:cNvSpPr>
            <a:spLocks noChangeArrowheads="1"/>
          </p:cNvSpPr>
          <p:nvPr/>
        </p:nvSpPr>
        <p:spPr bwMode="auto">
          <a:xfrm>
            <a:off x="392588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23" name="Rectangle 10"/>
          <p:cNvSpPr>
            <a:spLocks noChangeArrowheads="1"/>
          </p:cNvSpPr>
          <p:nvPr/>
        </p:nvSpPr>
        <p:spPr bwMode="auto">
          <a:xfrm>
            <a:off x="4208463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24" name="Rectangle 11"/>
          <p:cNvSpPr>
            <a:spLocks noChangeArrowheads="1"/>
          </p:cNvSpPr>
          <p:nvPr/>
        </p:nvSpPr>
        <p:spPr bwMode="auto">
          <a:xfrm>
            <a:off x="449103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25" name="Rectangle 12"/>
          <p:cNvSpPr>
            <a:spLocks noChangeArrowheads="1"/>
          </p:cNvSpPr>
          <p:nvPr/>
        </p:nvSpPr>
        <p:spPr bwMode="auto">
          <a:xfrm>
            <a:off x="4773613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26" name="Rectangle 13"/>
          <p:cNvSpPr>
            <a:spLocks noChangeArrowheads="1"/>
          </p:cNvSpPr>
          <p:nvPr/>
        </p:nvSpPr>
        <p:spPr bwMode="auto">
          <a:xfrm>
            <a:off x="505618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27" name="Rectangle 14"/>
          <p:cNvSpPr>
            <a:spLocks noChangeArrowheads="1"/>
          </p:cNvSpPr>
          <p:nvPr/>
        </p:nvSpPr>
        <p:spPr bwMode="auto">
          <a:xfrm>
            <a:off x="5338763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28" name="Rectangle 15"/>
          <p:cNvSpPr>
            <a:spLocks noChangeArrowheads="1"/>
          </p:cNvSpPr>
          <p:nvPr/>
        </p:nvSpPr>
        <p:spPr bwMode="auto">
          <a:xfrm>
            <a:off x="562133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29" name="Rectangle 16"/>
          <p:cNvSpPr>
            <a:spLocks noChangeArrowheads="1"/>
          </p:cNvSpPr>
          <p:nvPr/>
        </p:nvSpPr>
        <p:spPr bwMode="auto">
          <a:xfrm>
            <a:off x="5903913" y="2943225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30" name="Rectangle 17"/>
          <p:cNvSpPr>
            <a:spLocks noChangeArrowheads="1"/>
          </p:cNvSpPr>
          <p:nvPr/>
        </p:nvSpPr>
        <p:spPr bwMode="auto">
          <a:xfrm>
            <a:off x="6184900" y="2943225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31" name="Rectangle 18"/>
          <p:cNvSpPr>
            <a:spLocks noChangeArrowheads="1"/>
          </p:cNvSpPr>
          <p:nvPr/>
        </p:nvSpPr>
        <p:spPr bwMode="auto">
          <a:xfrm>
            <a:off x="6469063" y="2943225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32" name="Rectangle 19"/>
          <p:cNvSpPr>
            <a:spLocks noChangeArrowheads="1"/>
          </p:cNvSpPr>
          <p:nvPr/>
        </p:nvSpPr>
        <p:spPr bwMode="auto">
          <a:xfrm>
            <a:off x="6750050" y="2943225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33" name="Rectangle 20"/>
          <p:cNvSpPr>
            <a:spLocks noChangeArrowheads="1"/>
          </p:cNvSpPr>
          <p:nvPr/>
        </p:nvSpPr>
        <p:spPr bwMode="auto">
          <a:xfrm>
            <a:off x="7034213" y="2943225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34" name="Rectangle 22"/>
          <p:cNvSpPr>
            <a:spLocks noChangeArrowheads="1"/>
          </p:cNvSpPr>
          <p:nvPr/>
        </p:nvSpPr>
        <p:spPr bwMode="auto">
          <a:xfrm>
            <a:off x="2795588" y="32258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5" name="Rectangle 23"/>
          <p:cNvSpPr>
            <a:spLocks noChangeArrowheads="1"/>
          </p:cNvSpPr>
          <p:nvPr/>
        </p:nvSpPr>
        <p:spPr bwMode="auto">
          <a:xfrm>
            <a:off x="3079750" y="32258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6" name="Rectangle 24"/>
          <p:cNvSpPr>
            <a:spLocks noChangeArrowheads="1"/>
          </p:cNvSpPr>
          <p:nvPr/>
        </p:nvSpPr>
        <p:spPr bwMode="auto">
          <a:xfrm>
            <a:off x="3360738" y="32258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35</a:t>
            </a:r>
          </a:p>
        </p:txBody>
      </p:sp>
      <p:sp>
        <p:nvSpPr>
          <p:cNvPr id="64537" name="Rectangle 25"/>
          <p:cNvSpPr>
            <a:spLocks noChangeArrowheads="1"/>
          </p:cNvSpPr>
          <p:nvPr/>
        </p:nvSpPr>
        <p:spPr bwMode="auto">
          <a:xfrm>
            <a:off x="3644900" y="32258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8" name="Rectangle 26"/>
          <p:cNvSpPr>
            <a:spLocks noChangeArrowheads="1"/>
          </p:cNvSpPr>
          <p:nvPr/>
        </p:nvSpPr>
        <p:spPr bwMode="auto">
          <a:xfrm>
            <a:off x="392588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9" name="Rectangle 27"/>
          <p:cNvSpPr>
            <a:spLocks noChangeArrowheads="1"/>
          </p:cNvSpPr>
          <p:nvPr/>
        </p:nvSpPr>
        <p:spPr bwMode="auto">
          <a:xfrm>
            <a:off x="4208463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0" name="Rectangle 28"/>
          <p:cNvSpPr>
            <a:spLocks noChangeArrowheads="1"/>
          </p:cNvSpPr>
          <p:nvPr/>
        </p:nvSpPr>
        <p:spPr bwMode="auto">
          <a:xfrm>
            <a:off x="449103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1" name="Rectangle 29"/>
          <p:cNvSpPr>
            <a:spLocks noChangeArrowheads="1"/>
          </p:cNvSpPr>
          <p:nvPr/>
        </p:nvSpPr>
        <p:spPr bwMode="auto">
          <a:xfrm>
            <a:off x="4773613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42" name="Rectangle 30"/>
          <p:cNvSpPr>
            <a:spLocks noChangeArrowheads="1"/>
          </p:cNvSpPr>
          <p:nvPr/>
        </p:nvSpPr>
        <p:spPr bwMode="auto">
          <a:xfrm>
            <a:off x="505618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43" name="Rectangle 31"/>
          <p:cNvSpPr>
            <a:spLocks noChangeArrowheads="1"/>
          </p:cNvSpPr>
          <p:nvPr/>
        </p:nvSpPr>
        <p:spPr bwMode="auto">
          <a:xfrm>
            <a:off x="5338763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20</a:t>
            </a:r>
          </a:p>
        </p:txBody>
      </p:sp>
      <p:sp>
        <p:nvSpPr>
          <p:cNvPr id="64544" name="Rectangle 32"/>
          <p:cNvSpPr>
            <a:spLocks noChangeArrowheads="1"/>
          </p:cNvSpPr>
          <p:nvPr/>
        </p:nvSpPr>
        <p:spPr bwMode="auto">
          <a:xfrm>
            <a:off x="562133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545" name="Rectangle 33"/>
          <p:cNvSpPr>
            <a:spLocks noChangeArrowheads="1"/>
          </p:cNvSpPr>
          <p:nvPr/>
        </p:nvSpPr>
        <p:spPr bwMode="auto">
          <a:xfrm>
            <a:off x="5903913" y="32258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546" name="Rectangle 34"/>
          <p:cNvSpPr>
            <a:spLocks noChangeArrowheads="1"/>
          </p:cNvSpPr>
          <p:nvPr/>
        </p:nvSpPr>
        <p:spPr bwMode="auto">
          <a:xfrm>
            <a:off x="6184900" y="32258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7" name="Rectangle 35"/>
          <p:cNvSpPr>
            <a:spLocks noChangeArrowheads="1"/>
          </p:cNvSpPr>
          <p:nvPr/>
        </p:nvSpPr>
        <p:spPr bwMode="auto">
          <a:xfrm>
            <a:off x="6469063" y="32258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8" name="Rectangle 36"/>
          <p:cNvSpPr>
            <a:spLocks noChangeArrowheads="1"/>
          </p:cNvSpPr>
          <p:nvPr/>
        </p:nvSpPr>
        <p:spPr bwMode="auto">
          <a:xfrm>
            <a:off x="6750050" y="32258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9" name="Rectangle 37"/>
          <p:cNvSpPr>
            <a:spLocks noChangeArrowheads="1"/>
          </p:cNvSpPr>
          <p:nvPr/>
        </p:nvSpPr>
        <p:spPr bwMode="auto">
          <a:xfrm>
            <a:off x="7034213" y="32258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50" name="Line 38"/>
          <p:cNvSpPr>
            <a:spLocks noChangeShapeType="1"/>
          </p:cNvSpPr>
          <p:nvPr/>
        </p:nvSpPr>
        <p:spPr bwMode="auto">
          <a:xfrm flipH="1">
            <a:off x="4491038" y="3656013"/>
            <a:ext cx="2711450" cy="0"/>
          </a:xfrm>
          <a:prstGeom prst="line">
            <a:avLst/>
          </a:pr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1" name="Oval 39"/>
          <p:cNvSpPr>
            <a:spLocks noChangeArrowheads="1"/>
          </p:cNvSpPr>
          <p:nvPr/>
        </p:nvSpPr>
        <p:spPr bwMode="auto">
          <a:xfrm>
            <a:off x="4265613" y="3563938"/>
            <a:ext cx="168275" cy="17145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2" name="Line 40"/>
          <p:cNvSpPr>
            <a:spLocks noChangeShapeType="1"/>
          </p:cNvSpPr>
          <p:nvPr/>
        </p:nvSpPr>
        <p:spPr bwMode="auto">
          <a:xfrm flipH="1" flipV="1">
            <a:off x="4295775" y="3597275"/>
            <a:ext cx="114300" cy="1127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3" name="Rectangle 41"/>
          <p:cNvSpPr>
            <a:spLocks noChangeArrowheads="1"/>
          </p:cNvSpPr>
          <p:nvPr/>
        </p:nvSpPr>
        <p:spPr bwMode="auto">
          <a:xfrm>
            <a:off x="2795588" y="3848100"/>
            <a:ext cx="284162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54" name="Rectangle 42"/>
          <p:cNvSpPr>
            <a:spLocks noChangeArrowheads="1"/>
          </p:cNvSpPr>
          <p:nvPr/>
        </p:nvSpPr>
        <p:spPr bwMode="auto">
          <a:xfrm>
            <a:off x="3079750" y="3848100"/>
            <a:ext cx="280988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55" name="Rectangle 43"/>
          <p:cNvSpPr>
            <a:spLocks noChangeArrowheads="1"/>
          </p:cNvSpPr>
          <p:nvPr/>
        </p:nvSpPr>
        <p:spPr bwMode="auto">
          <a:xfrm>
            <a:off x="3360738" y="3848100"/>
            <a:ext cx="284162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56" name="Rectangle 44"/>
          <p:cNvSpPr>
            <a:spLocks noChangeArrowheads="1"/>
          </p:cNvSpPr>
          <p:nvPr/>
        </p:nvSpPr>
        <p:spPr bwMode="auto">
          <a:xfrm>
            <a:off x="3644900" y="3848100"/>
            <a:ext cx="280988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57" name="Rectangle 45"/>
          <p:cNvSpPr>
            <a:spLocks noChangeArrowheads="1"/>
          </p:cNvSpPr>
          <p:nvPr/>
        </p:nvSpPr>
        <p:spPr bwMode="auto">
          <a:xfrm>
            <a:off x="392588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58" name="Rectangle 46"/>
          <p:cNvSpPr>
            <a:spLocks noChangeArrowheads="1"/>
          </p:cNvSpPr>
          <p:nvPr/>
        </p:nvSpPr>
        <p:spPr bwMode="auto">
          <a:xfrm>
            <a:off x="4208463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59" name="Rectangle 47"/>
          <p:cNvSpPr>
            <a:spLocks noChangeArrowheads="1"/>
          </p:cNvSpPr>
          <p:nvPr/>
        </p:nvSpPr>
        <p:spPr bwMode="auto">
          <a:xfrm>
            <a:off x="449103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60" name="Rectangle 48"/>
          <p:cNvSpPr>
            <a:spLocks noChangeArrowheads="1"/>
          </p:cNvSpPr>
          <p:nvPr/>
        </p:nvSpPr>
        <p:spPr bwMode="auto">
          <a:xfrm>
            <a:off x="4773613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61" name="Rectangle 49"/>
          <p:cNvSpPr>
            <a:spLocks noChangeArrowheads="1"/>
          </p:cNvSpPr>
          <p:nvPr/>
        </p:nvSpPr>
        <p:spPr bwMode="auto">
          <a:xfrm>
            <a:off x="505618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62" name="Rectangle 50"/>
          <p:cNvSpPr>
            <a:spLocks noChangeArrowheads="1"/>
          </p:cNvSpPr>
          <p:nvPr/>
        </p:nvSpPr>
        <p:spPr bwMode="auto">
          <a:xfrm>
            <a:off x="5338763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63" name="Rectangle 51"/>
          <p:cNvSpPr>
            <a:spLocks noChangeArrowheads="1"/>
          </p:cNvSpPr>
          <p:nvPr/>
        </p:nvSpPr>
        <p:spPr bwMode="auto">
          <a:xfrm>
            <a:off x="562133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4564" name="Rectangle 52"/>
          <p:cNvSpPr>
            <a:spLocks noChangeArrowheads="1"/>
          </p:cNvSpPr>
          <p:nvPr/>
        </p:nvSpPr>
        <p:spPr bwMode="auto">
          <a:xfrm>
            <a:off x="5903913" y="3848100"/>
            <a:ext cx="280987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65" name="Rectangle 53"/>
          <p:cNvSpPr>
            <a:spLocks noChangeArrowheads="1"/>
          </p:cNvSpPr>
          <p:nvPr/>
        </p:nvSpPr>
        <p:spPr bwMode="auto">
          <a:xfrm>
            <a:off x="6184900" y="3848100"/>
            <a:ext cx="284163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66" name="Rectangle 54"/>
          <p:cNvSpPr>
            <a:spLocks noChangeArrowheads="1"/>
          </p:cNvSpPr>
          <p:nvPr/>
        </p:nvSpPr>
        <p:spPr bwMode="auto">
          <a:xfrm>
            <a:off x="6469063" y="3848100"/>
            <a:ext cx="280987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67" name="Rectangle 55"/>
          <p:cNvSpPr>
            <a:spLocks noChangeArrowheads="1"/>
          </p:cNvSpPr>
          <p:nvPr/>
        </p:nvSpPr>
        <p:spPr bwMode="auto">
          <a:xfrm>
            <a:off x="6750050" y="3848100"/>
            <a:ext cx="284163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68" name="Rectangle 56"/>
          <p:cNvSpPr>
            <a:spLocks noChangeArrowheads="1"/>
          </p:cNvSpPr>
          <p:nvPr/>
        </p:nvSpPr>
        <p:spPr bwMode="auto">
          <a:xfrm>
            <a:off x="7034213" y="3848100"/>
            <a:ext cx="280987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69" name="Rectangle 57"/>
          <p:cNvSpPr>
            <a:spLocks noChangeArrowheads="1"/>
          </p:cNvSpPr>
          <p:nvPr/>
        </p:nvSpPr>
        <p:spPr bwMode="auto">
          <a:xfrm>
            <a:off x="2795588" y="412908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0" name="Rectangle 58"/>
          <p:cNvSpPr>
            <a:spLocks noChangeArrowheads="1"/>
          </p:cNvSpPr>
          <p:nvPr/>
        </p:nvSpPr>
        <p:spPr bwMode="auto">
          <a:xfrm>
            <a:off x="3079750" y="412908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1" name="Rectangle 59"/>
          <p:cNvSpPr>
            <a:spLocks noChangeArrowheads="1"/>
          </p:cNvSpPr>
          <p:nvPr/>
        </p:nvSpPr>
        <p:spPr bwMode="auto">
          <a:xfrm>
            <a:off x="3360738" y="412908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35</a:t>
            </a:r>
          </a:p>
        </p:txBody>
      </p:sp>
      <p:sp>
        <p:nvSpPr>
          <p:cNvPr id="64572" name="Rectangle 60"/>
          <p:cNvSpPr>
            <a:spLocks noChangeArrowheads="1"/>
          </p:cNvSpPr>
          <p:nvPr/>
        </p:nvSpPr>
        <p:spPr bwMode="auto">
          <a:xfrm>
            <a:off x="3644900" y="412908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3" name="Rectangle 61"/>
          <p:cNvSpPr>
            <a:spLocks noChangeArrowheads="1"/>
          </p:cNvSpPr>
          <p:nvPr/>
        </p:nvSpPr>
        <p:spPr bwMode="auto">
          <a:xfrm>
            <a:off x="392588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4" name="Rectangle 62"/>
          <p:cNvSpPr>
            <a:spLocks noChangeArrowheads="1"/>
          </p:cNvSpPr>
          <p:nvPr/>
        </p:nvSpPr>
        <p:spPr bwMode="auto">
          <a:xfrm>
            <a:off x="4208463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5" name="Rectangle 63"/>
          <p:cNvSpPr>
            <a:spLocks noChangeArrowheads="1"/>
          </p:cNvSpPr>
          <p:nvPr/>
        </p:nvSpPr>
        <p:spPr bwMode="auto">
          <a:xfrm>
            <a:off x="449103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6" name="Rectangle 64"/>
          <p:cNvSpPr>
            <a:spLocks noChangeArrowheads="1"/>
          </p:cNvSpPr>
          <p:nvPr/>
        </p:nvSpPr>
        <p:spPr bwMode="auto">
          <a:xfrm>
            <a:off x="4773613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77" name="Rectangle 65"/>
          <p:cNvSpPr>
            <a:spLocks noChangeArrowheads="1"/>
          </p:cNvSpPr>
          <p:nvPr/>
        </p:nvSpPr>
        <p:spPr bwMode="auto">
          <a:xfrm>
            <a:off x="505618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78" name="Rectangle 66"/>
          <p:cNvSpPr>
            <a:spLocks noChangeArrowheads="1"/>
          </p:cNvSpPr>
          <p:nvPr/>
        </p:nvSpPr>
        <p:spPr bwMode="auto">
          <a:xfrm>
            <a:off x="5338763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20</a:t>
            </a:r>
          </a:p>
        </p:txBody>
      </p:sp>
      <p:sp>
        <p:nvSpPr>
          <p:cNvPr id="64579" name="Rectangle 67"/>
          <p:cNvSpPr>
            <a:spLocks noChangeArrowheads="1"/>
          </p:cNvSpPr>
          <p:nvPr/>
        </p:nvSpPr>
        <p:spPr bwMode="auto">
          <a:xfrm>
            <a:off x="562133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4580" name="Rectangle 68"/>
          <p:cNvSpPr>
            <a:spLocks noChangeArrowheads="1"/>
          </p:cNvSpPr>
          <p:nvPr/>
        </p:nvSpPr>
        <p:spPr bwMode="auto">
          <a:xfrm>
            <a:off x="5903913" y="412908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581" name="Rectangle 69"/>
          <p:cNvSpPr>
            <a:spLocks noChangeArrowheads="1"/>
          </p:cNvSpPr>
          <p:nvPr/>
        </p:nvSpPr>
        <p:spPr bwMode="auto">
          <a:xfrm>
            <a:off x="6184900" y="412908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2" name="Rectangle 70"/>
          <p:cNvSpPr>
            <a:spLocks noChangeArrowheads="1"/>
          </p:cNvSpPr>
          <p:nvPr/>
        </p:nvSpPr>
        <p:spPr bwMode="auto">
          <a:xfrm>
            <a:off x="6469063" y="412908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3" name="Rectangle 71"/>
          <p:cNvSpPr>
            <a:spLocks noChangeArrowheads="1"/>
          </p:cNvSpPr>
          <p:nvPr/>
        </p:nvSpPr>
        <p:spPr bwMode="auto">
          <a:xfrm>
            <a:off x="6750050" y="412908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4" name="Rectangle 72"/>
          <p:cNvSpPr>
            <a:spLocks noChangeArrowheads="1"/>
          </p:cNvSpPr>
          <p:nvPr/>
        </p:nvSpPr>
        <p:spPr bwMode="auto">
          <a:xfrm>
            <a:off x="7034213" y="412908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5" name="Line 73"/>
          <p:cNvSpPr>
            <a:spLocks noChangeShapeType="1"/>
          </p:cNvSpPr>
          <p:nvPr/>
        </p:nvSpPr>
        <p:spPr bwMode="auto">
          <a:xfrm flipH="1">
            <a:off x="4773613" y="4560888"/>
            <a:ext cx="677862" cy="0"/>
          </a:xfrm>
          <a:prstGeom prst="line">
            <a:avLst/>
          </a:pr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86" name="Oval 74"/>
          <p:cNvSpPr>
            <a:spLocks noChangeArrowheads="1"/>
          </p:cNvSpPr>
          <p:nvPr/>
        </p:nvSpPr>
        <p:spPr bwMode="auto">
          <a:xfrm>
            <a:off x="4546600" y="4468813"/>
            <a:ext cx="171450" cy="169862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87" name="Line 75"/>
          <p:cNvSpPr>
            <a:spLocks noChangeShapeType="1"/>
          </p:cNvSpPr>
          <p:nvPr/>
        </p:nvSpPr>
        <p:spPr bwMode="auto">
          <a:xfrm flipH="1" flipV="1">
            <a:off x="4579938" y="4502150"/>
            <a:ext cx="112712" cy="1127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88" name="Rectangle 76"/>
          <p:cNvSpPr>
            <a:spLocks noChangeArrowheads="1"/>
          </p:cNvSpPr>
          <p:nvPr/>
        </p:nvSpPr>
        <p:spPr bwMode="auto">
          <a:xfrm>
            <a:off x="2795588" y="469423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89" name="Rectangle 77"/>
          <p:cNvSpPr>
            <a:spLocks noChangeArrowheads="1"/>
          </p:cNvSpPr>
          <p:nvPr/>
        </p:nvSpPr>
        <p:spPr bwMode="auto">
          <a:xfrm>
            <a:off x="3079750" y="469423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90" name="Rectangle 78"/>
          <p:cNvSpPr>
            <a:spLocks noChangeArrowheads="1"/>
          </p:cNvSpPr>
          <p:nvPr/>
        </p:nvSpPr>
        <p:spPr bwMode="auto">
          <a:xfrm>
            <a:off x="3360738" y="469423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91" name="Rectangle 79"/>
          <p:cNvSpPr>
            <a:spLocks noChangeArrowheads="1"/>
          </p:cNvSpPr>
          <p:nvPr/>
        </p:nvSpPr>
        <p:spPr bwMode="auto">
          <a:xfrm>
            <a:off x="3644900" y="469423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92" name="Rectangle 80"/>
          <p:cNvSpPr>
            <a:spLocks noChangeArrowheads="1"/>
          </p:cNvSpPr>
          <p:nvPr/>
        </p:nvSpPr>
        <p:spPr bwMode="auto">
          <a:xfrm>
            <a:off x="392588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93" name="Rectangle 81"/>
          <p:cNvSpPr>
            <a:spLocks noChangeArrowheads="1"/>
          </p:cNvSpPr>
          <p:nvPr/>
        </p:nvSpPr>
        <p:spPr bwMode="auto">
          <a:xfrm>
            <a:off x="4208463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94" name="Rectangle 82"/>
          <p:cNvSpPr>
            <a:spLocks noChangeArrowheads="1"/>
          </p:cNvSpPr>
          <p:nvPr/>
        </p:nvSpPr>
        <p:spPr bwMode="auto">
          <a:xfrm>
            <a:off x="449103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95" name="Rectangle 83"/>
          <p:cNvSpPr>
            <a:spLocks noChangeArrowheads="1"/>
          </p:cNvSpPr>
          <p:nvPr/>
        </p:nvSpPr>
        <p:spPr bwMode="auto">
          <a:xfrm>
            <a:off x="4773613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96" name="Rectangle 84"/>
          <p:cNvSpPr>
            <a:spLocks noChangeArrowheads="1"/>
          </p:cNvSpPr>
          <p:nvPr/>
        </p:nvSpPr>
        <p:spPr bwMode="auto">
          <a:xfrm>
            <a:off x="505618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97" name="Rectangle 85"/>
          <p:cNvSpPr>
            <a:spLocks noChangeArrowheads="1"/>
          </p:cNvSpPr>
          <p:nvPr/>
        </p:nvSpPr>
        <p:spPr bwMode="auto">
          <a:xfrm>
            <a:off x="5338763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64598" name="Rectangle 86"/>
          <p:cNvSpPr>
            <a:spLocks noChangeArrowheads="1"/>
          </p:cNvSpPr>
          <p:nvPr/>
        </p:nvSpPr>
        <p:spPr bwMode="auto">
          <a:xfrm>
            <a:off x="562133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4599" name="Rectangle 87"/>
          <p:cNvSpPr>
            <a:spLocks noChangeArrowheads="1"/>
          </p:cNvSpPr>
          <p:nvPr/>
        </p:nvSpPr>
        <p:spPr bwMode="auto">
          <a:xfrm>
            <a:off x="5903913" y="469423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600" name="Rectangle 88"/>
          <p:cNvSpPr>
            <a:spLocks noChangeArrowheads="1"/>
          </p:cNvSpPr>
          <p:nvPr/>
        </p:nvSpPr>
        <p:spPr bwMode="auto">
          <a:xfrm>
            <a:off x="6184900" y="469423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601" name="Rectangle 89"/>
          <p:cNvSpPr>
            <a:spLocks noChangeArrowheads="1"/>
          </p:cNvSpPr>
          <p:nvPr/>
        </p:nvSpPr>
        <p:spPr bwMode="auto">
          <a:xfrm>
            <a:off x="6469063" y="469423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602" name="Rectangle 90"/>
          <p:cNvSpPr>
            <a:spLocks noChangeArrowheads="1"/>
          </p:cNvSpPr>
          <p:nvPr/>
        </p:nvSpPr>
        <p:spPr bwMode="auto">
          <a:xfrm>
            <a:off x="6750050" y="469423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603" name="Rectangle 91"/>
          <p:cNvSpPr>
            <a:spLocks noChangeArrowheads="1"/>
          </p:cNvSpPr>
          <p:nvPr/>
        </p:nvSpPr>
        <p:spPr bwMode="auto">
          <a:xfrm>
            <a:off x="7034213" y="469423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604" name="Rectangle 92"/>
          <p:cNvSpPr>
            <a:spLocks noChangeArrowheads="1"/>
          </p:cNvSpPr>
          <p:nvPr/>
        </p:nvSpPr>
        <p:spPr bwMode="auto">
          <a:xfrm>
            <a:off x="2795588" y="49784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5" name="Rectangle 93"/>
          <p:cNvSpPr>
            <a:spLocks noChangeArrowheads="1"/>
          </p:cNvSpPr>
          <p:nvPr/>
        </p:nvSpPr>
        <p:spPr bwMode="auto">
          <a:xfrm>
            <a:off x="3079750" y="49784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6" name="Rectangle 94"/>
          <p:cNvSpPr>
            <a:spLocks noChangeArrowheads="1"/>
          </p:cNvSpPr>
          <p:nvPr/>
        </p:nvSpPr>
        <p:spPr bwMode="auto">
          <a:xfrm>
            <a:off x="3360738" y="49784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35</a:t>
            </a:r>
          </a:p>
        </p:txBody>
      </p:sp>
      <p:sp>
        <p:nvSpPr>
          <p:cNvPr id="64607" name="Rectangle 95"/>
          <p:cNvSpPr>
            <a:spLocks noChangeArrowheads="1"/>
          </p:cNvSpPr>
          <p:nvPr/>
        </p:nvSpPr>
        <p:spPr bwMode="auto">
          <a:xfrm>
            <a:off x="3644900" y="49784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8" name="Rectangle 96"/>
          <p:cNvSpPr>
            <a:spLocks noChangeArrowheads="1"/>
          </p:cNvSpPr>
          <p:nvPr/>
        </p:nvSpPr>
        <p:spPr bwMode="auto">
          <a:xfrm>
            <a:off x="392588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9" name="Rectangle 97"/>
          <p:cNvSpPr>
            <a:spLocks noChangeArrowheads="1"/>
          </p:cNvSpPr>
          <p:nvPr/>
        </p:nvSpPr>
        <p:spPr bwMode="auto">
          <a:xfrm>
            <a:off x="4208463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0" name="Rectangle 98"/>
          <p:cNvSpPr>
            <a:spLocks noChangeArrowheads="1"/>
          </p:cNvSpPr>
          <p:nvPr/>
        </p:nvSpPr>
        <p:spPr bwMode="auto">
          <a:xfrm>
            <a:off x="449103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1" name="Rectangle 99"/>
          <p:cNvSpPr>
            <a:spLocks noChangeArrowheads="1"/>
          </p:cNvSpPr>
          <p:nvPr/>
        </p:nvSpPr>
        <p:spPr bwMode="auto">
          <a:xfrm>
            <a:off x="4773613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612" name="Rectangle 100"/>
          <p:cNvSpPr>
            <a:spLocks noChangeArrowheads="1"/>
          </p:cNvSpPr>
          <p:nvPr/>
        </p:nvSpPr>
        <p:spPr bwMode="auto">
          <a:xfrm>
            <a:off x="505618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613" name="Rectangle 101"/>
          <p:cNvSpPr>
            <a:spLocks noChangeArrowheads="1"/>
          </p:cNvSpPr>
          <p:nvPr/>
        </p:nvSpPr>
        <p:spPr bwMode="auto">
          <a:xfrm>
            <a:off x="5338763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4614" name="Rectangle 102"/>
          <p:cNvSpPr>
            <a:spLocks noChangeArrowheads="1"/>
          </p:cNvSpPr>
          <p:nvPr/>
        </p:nvSpPr>
        <p:spPr bwMode="auto">
          <a:xfrm>
            <a:off x="562133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4615" name="Rectangle 103"/>
          <p:cNvSpPr>
            <a:spLocks noChangeArrowheads="1"/>
          </p:cNvSpPr>
          <p:nvPr/>
        </p:nvSpPr>
        <p:spPr bwMode="auto">
          <a:xfrm>
            <a:off x="5903913" y="49784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616" name="Rectangle 104"/>
          <p:cNvSpPr>
            <a:spLocks noChangeArrowheads="1"/>
          </p:cNvSpPr>
          <p:nvPr/>
        </p:nvSpPr>
        <p:spPr bwMode="auto">
          <a:xfrm>
            <a:off x="6184900" y="49784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7" name="Rectangle 105"/>
          <p:cNvSpPr>
            <a:spLocks noChangeArrowheads="1"/>
          </p:cNvSpPr>
          <p:nvPr/>
        </p:nvSpPr>
        <p:spPr bwMode="auto">
          <a:xfrm>
            <a:off x="6469063" y="49784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8" name="Rectangle 106"/>
          <p:cNvSpPr>
            <a:spLocks noChangeArrowheads="1"/>
          </p:cNvSpPr>
          <p:nvPr/>
        </p:nvSpPr>
        <p:spPr bwMode="auto">
          <a:xfrm>
            <a:off x="6750050" y="49784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9" name="Rectangle 107"/>
          <p:cNvSpPr>
            <a:spLocks noChangeArrowheads="1"/>
          </p:cNvSpPr>
          <p:nvPr/>
        </p:nvSpPr>
        <p:spPr bwMode="auto">
          <a:xfrm>
            <a:off x="7034213" y="49784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20" name="Line 108"/>
          <p:cNvSpPr>
            <a:spLocks noChangeShapeType="1"/>
          </p:cNvSpPr>
          <p:nvPr/>
        </p:nvSpPr>
        <p:spPr bwMode="auto">
          <a:xfrm flipH="1">
            <a:off x="2740025" y="5408613"/>
            <a:ext cx="2486025" cy="0"/>
          </a:xfrm>
          <a:prstGeom prst="line">
            <a:avLst/>
          </a:pr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21" name="Line 113"/>
          <p:cNvSpPr>
            <a:spLocks noChangeShapeType="1"/>
          </p:cNvSpPr>
          <p:nvPr/>
        </p:nvSpPr>
        <p:spPr bwMode="auto">
          <a:xfrm>
            <a:off x="2514600" y="5373688"/>
            <a:ext cx="55563" cy="112712"/>
          </a:xfrm>
          <a:prstGeom prst="line">
            <a:avLst/>
          </a:prstGeom>
          <a:noFill/>
          <a:ln w="412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22" name="Line 114"/>
          <p:cNvSpPr>
            <a:spLocks noChangeShapeType="1"/>
          </p:cNvSpPr>
          <p:nvPr/>
        </p:nvSpPr>
        <p:spPr bwMode="auto">
          <a:xfrm flipV="1">
            <a:off x="2570163" y="5203825"/>
            <a:ext cx="112712" cy="282575"/>
          </a:xfrm>
          <a:prstGeom prst="line">
            <a:avLst/>
          </a:prstGeom>
          <a:noFill/>
          <a:ln w="412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23" name="Oval 115"/>
          <p:cNvSpPr>
            <a:spLocks noChangeArrowheads="1"/>
          </p:cNvSpPr>
          <p:nvPr/>
        </p:nvSpPr>
        <p:spPr bwMode="auto">
          <a:xfrm>
            <a:off x="7124700" y="3606800"/>
            <a:ext cx="112713" cy="114300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624" name="Oval 117"/>
          <p:cNvSpPr>
            <a:spLocks noChangeArrowheads="1"/>
          </p:cNvSpPr>
          <p:nvPr/>
        </p:nvSpPr>
        <p:spPr bwMode="auto">
          <a:xfrm>
            <a:off x="5426075" y="4511675"/>
            <a:ext cx="114300" cy="112713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625" name="Oval 118"/>
          <p:cNvSpPr>
            <a:spLocks noChangeArrowheads="1"/>
          </p:cNvSpPr>
          <p:nvPr/>
        </p:nvSpPr>
        <p:spPr bwMode="auto">
          <a:xfrm>
            <a:off x="5145088" y="5359400"/>
            <a:ext cx="112712" cy="112713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9-01 at 7.0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18" y="0"/>
            <a:ext cx="6847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6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ends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34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11.1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253"/>
            <a:ext cx="9144000" cy="389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6223" y="4642555"/>
            <a:ext cx="832556" cy="38805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Bowtie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Faster for reads longer than 50bp</a:t>
            </a:r>
            <a:endParaRPr lang="en-US" dirty="0"/>
          </a:p>
          <a:p>
            <a:r>
              <a:rPr lang="en-US" dirty="0" smtClean="0"/>
              <a:t>Gapped alignments</a:t>
            </a:r>
          </a:p>
          <a:p>
            <a:r>
              <a:rPr lang="en-US" dirty="0" smtClean="0"/>
              <a:t>Ambiguous characters (SNP mapping)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20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12" y="776111"/>
            <a:ext cx="4367702" cy="4367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6176" y="6251222"/>
            <a:ext cx="575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www.cell.com</a:t>
            </a:r>
            <a:r>
              <a:rPr lang="en-US" dirty="0"/>
              <a:t>/cell/abstract/S0092-8674(16)30339-7</a:t>
            </a:r>
          </a:p>
        </p:txBody>
      </p:sp>
    </p:spTree>
    <p:extLst>
      <p:ext uri="{BB962C8B-B14F-4D97-AF65-F5344CB8AC3E}">
        <p14:creationId xmlns:p14="http://schemas.microsoft.com/office/powerpoint/2010/main" val="2168066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1.06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52" y="0"/>
            <a:ext cx="3598333" cy="59972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6223" y="6237111"/>
            <a:ext cx="512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www.cell.com</a:t>
            </a:r>
            <a:r>
              <a:rPr lang="en-US" dirty="0"/>
              <a:t>/cell/abstract/S0092-8674(15)01504-4</a:t>
            </a:r>
          </a:p>
        </p:txBody>
      </p:sp>
    </p:spTree>
    <p:extLst>
      <p:ext uri="{BB962C8B-B14F-4D97-AF65-F5344CB8AC3E}">
        <p14:creationId xmlns:p14="http://schemas.microsoft.com/office/powerpoint/2010/main" val="385330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endParaRPr lang="en-US" dirty="0"/>
          </a:p>
        </p:txBody>
      </p:sp>
      <p:pic>
        <p:nvPicPr>
          <p:cNvPr id="4" name="Picture 3" descr="Screen Shot 2016-08-31 at 11.1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253"/>
            <a:ext cx="9144000" cy="38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7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 for alignment?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Pseudoalignment</a:t>
            </a:r>
            <a:endParaRPr lang="en-US" dirty="0"/>
          </a:p>
        </p:txBody>
      </p:sp>
      <p:pic>
        <p:nvPicPr>
          <p:cNvPr id="4" name="Picture 3" descr="pseudo-alignment-k-me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8" y="2567516"/>
            <a:ext cx="5486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0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1.4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4" y="1429323"/>
            <a:ext cx="8013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4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bt.3519-F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46" y="0"/>
            <a:ext cx="6695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0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Cedric </a:t>
            </a:r>
            <a:r>
              <a:rPr lang="en-US" dirty="0" err="1" smtClean="0"/>
              <a:t>Notredame’s</a:t>
            </a:r>
            <a:r>
              <a:rPr lang="en-US" dirty="0" smtClean="0"/>
              <a:t> presentation on short read alignment</a:t>
            </a:r>
          </a:p>
          <a:p>
            <a:r>
              <a:rPr lang="en-US" dirty="0" smtClean="0"/>
              <a:t>Images from source manuscripts and blog posts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73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6749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endParaRPr lang="en-US" dirty="0"/>
          </a:p>
        </p:txBody>
      </p:sp>
      <p:pic>
        <p:nvPicPr>
          <p:cNvPr id="4" name="Picture 3" descr="Screen Shot 2016-08-31 at 11.08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1" y="1485698"/>
            <a:ext cx="6942667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1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0" y="-31750"/>
            <a:ext cx="9626600" cy="69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838200"/>
            <a:ext cx="243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08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6" name="Rectangle 24"/>
          <p:cNvSpPr>
            <a:spLocks noChangeArrowheads="1"/>
          </p:cNvSpPr>
          <p:nvPr/>
        </p:nvSpPr>
        <p:spPr bwMode="auto">
          <a:xfrm>
            <a:off x="3060701" y="2851503"/>
            <a:ext cx="1319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GCCCTATCG</a:t>
            </a:r>
          </a:p>
        </p:txBody>
      </p:sp>
      <p:sp>
        <p:nvSpPr>
          <p:cNvPr id="29717" name="Rectangle 25"/>
          <p:cNvSpPr>
            <a:spLocks noChangeArrowheads="1"/>
          </p:cNvSpPr>
          <p:nvPr/>
        </p:nvSpPr>
        <p:spPr bwMode="auto">
          <a:xfrm>
            <a:off x="3060701" y="2676878"/>
            <a:ext cx="1319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GCCCTATCG</a:t>
            </a:r>
          </a:p>
        </p:txBody>
      </p:sp>
      <p:sp>
        <p:nvSpPr>
          <p:cNvPr id="29718" name="Rectangle 26"/>
          <p:cNvSpPr>
            <a:spLocks noChangeArrowheads="1"/>
          </p:cNvSpPr>
          <p:nvPr/>
        </p:nvSpPr>
        <p:spPr bwMode="auto">
          <a:xfrm>
            <a:off x="3325814" y="2511778"/>
            <a:ext cx="1319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CCTATCGGA</a:t>
            </a:r>
          </a:p>
        </p:txBody>
      </p:sp>
      <p:sp>
        <p:nvSpPr>
          <p:cNvPr id="29719" name="Rectangle 27"/>
          <p:cNvSpPr>
            <a:spLocks noChangeArrowheads="1"/>
          </p:cNvSpPr>
          <p:nvPr/>
        </p:nvSpPr>
        <p:spPr bwMode="auto">
          <a:xfrm>
            <a:off x="3452814" y="2346678"/>
            <a:ext cx="1447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CTATCGGAAA</a:t>
            </a:r>
          </a:p>
        </p:txBody>
      </p:sp>
      <p:sp>
        <p:nvSpPr>
          <p:cNvPr id="29720" name="Rectangle 28"/>
          <p:cNvSpPr>
            <a:spLocks noChangeArrowheads="1"/>
          </p:cNvSpPr>
          <p:nvPr/>
        </p:nvSpPr>
        <p:spPr bwMode="auto">
          <a:xfrm>
            <a:off x="4349751" y="2854678"/>
            <a:ext cx="11604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AAATTTGC</a:t>
            </a:r>
          </a:p>
        </p:txBody>
      </p:sp>
      <p:sp>
        <p:nvSpPr>
          <p:cNvPr id="29721" name="Rectangle 29"/>
          <p:cNvSpPr>
            <a:spLocks noChangeArrowheads="1"/>
          </p:cNvSpPr>
          <p:nvPr/>
        </p:nvSpPr>
        <p:spPr bwMode="auto">
          <a:xfrm>
            <a:off x="4341814" y="2689578"/>
            <a:ext cx="11604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AAATTTGC</a:t>
            </a:r>
          </a:p>
        </p:txBody>
      </p:sp>
      <p:sp>
        <p:nvSpPr>
          <p:cNvPr id="29722" name="Rectangle 30"/>
          <p:cNvSpPr>
            <a:spLocks noChangeArrowheads="1"/>
          </p:cNvSpPr>
          <p:nvPr/>
        </p:nvSpPr>
        <p:spPr bwMode="auto">
          <a:xfrm>
            <a:off x="4719639" y="2511778"/>
            <a:ext cx="115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TTTGCGGT</a:t>
            </a:r>
          </a:p>
        </p:txBody>
      </p:sp>
      <p:sp>
        <p:nvSpPr>
          <p:cNvPr id="29723" name="Rectangle 34"/>
          <p:cNvSpPr>
            <a:spLocks noChangeArrowheads="1"/>
          </p:cNvSpPr>
          <p:nvPr/>
        </p:nvSpPr>
        <p:spPr bwMode="auto">
          <a:xfrm>
            <a:off x="3817939" y="2168878"/>
            <a:ext cx="1298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TCGGAAATT</a:t>
            </a:r>
          </a:p>
        </p:txBody>
      </p:sp>
      <p:sp>
        <p:nvSpPr>
          <p:cNvPr id="29724" name="Rectangle 35"/>
          <p:cNvSpPr>
            <a:spLocks noChangeArrowheads="1"/>
          </p:cNvSpPr>
          <p:nvPr/>
        </p:nvSpPr>
        <p:spPr bwMode="auto">
          <a:xfrm>
            <a:off x="3922714" y="2016478"/>
            <a:ext cx="1298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CGGAAATTT</a:t>
            </a:r>
          </a:p>
        </p:txBody>
      </p:sp>
      <p:sp>
        <p:nvSpPr>
          <p:cNvPr id="29725" name="Rectangle 39"/>
          <p:cNvSpPr>
            <a:spLocks noChangeArrowheads="1"/>
          </p:cNvSpPr>
          <p:nvPr/>
        </p:nvSpPr>
        <p:spPr bwMode="auto">
          <a:xfrm>
            <a:off x="3917951" y="1851378"/>
            <a:ext cx="1298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CGGAAATTT</a:t>
            </a:r>
          </a:p>
        </p:txBody>
      </p:sp>
      <p:sp>
        <p:nvSpPr>
          <p:cNvPr id="29744" name="Rectangle 62"/>
          <p:cNvSpPr>
            <a:spLocks noChangeArrowheads="1"/>
          </p:cNvSpPr>
          <p:nvPr/>
        </p:nvSpPr>
        <p:spPr bwMode="auto">
          <a:xfrm>
            <a:off x="3105151" y="1508478"/>
            <a:ext cx="2695575" cy="1981200"/>
          </a:xfrm>
          <a:prstGeom prst="rect">
            <a:avLst/>
          </a:prstGeom>
          <a:noFill/>
          <a:ln w="22225">
            <a:solidFill>
              <a:srgbClr val="99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5" name="Rectangle 63"/>
          <p:cNvSpPr>
            <a:spLocks noChangeArrowheads="1"/>
          </p:cNvSpPr>
          <p:nvPr/>
        </p:nvSpPr>
        <p:spPr bwMode="auto">
          <a:xfrm>
            <a:off x="4117976" y="1689453"/>
            <a:ext cx="130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GGAAATTTG</a:t>
            </a:r>
          </a:p>
        </p:txBody>
      </p:sp>
      <p:sp>
        <p:nvSpPr>
          <p:cNvPr id="29746" name="Text Box 64"/>
          <p:cNvSpPr txBox="1">
            <a:spLocks noChangeArrowheads="1"/>
          </p:cNvSpPr>
          <p:nvPr/>
        </p:nvSpPr>
        <p:spPr bwMode="auto">
          <a:xfrm>
            <a:off x="993776" y="3118203"/>
            <a:ext cx="5583238" cy="327025"/>
          </a:xfrm>
          <a:prstGeom prst="rect">
            <a:avLst/>
          </a:prstGeom>
          <a:noFill/>
          <a:ln w="222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…CCATAGGCTATATGCGCCCTATCGGCAATTTGCGGTATAC…</a:t>
            </a:r>
          </a:p>
        </p:txBody>
      </p:sp>
      <p:sp>
        <p:nvSpPr>
          <p:cNvPr id="29747" name="Rectangle 66"/>
          <p:cNvSpPr>
            <a:spLocks noChangeArrowheads="1"/>
          </p:cNvSpPr>
          <p:nvPr/>
        </p:nvSpPr>
        <p:spPr bwMode="auto">
          <a:xfrm>
            <a:off x="5689601" y="2870553"/>
            <a:ext cx="8556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ATAC…</a:t>
            </a:r>
          </a:p>
        </p:txBody>
      </p:sp>
      <p:sp>
        <p:nvSpPr>
          <p:cNvPr id="29748" name="Rectangle 67"/>
          <p:cNvSpPr>
            <a:spLocks noChangeArrowheads="1"/>
          </p:cNvSpPr>
          <p:nvPr/>
        </p:nvSpPr>
        <p:spPr bwMode="auto">
          <a:xfrm>
            <a:off x="1012826" y="2861028"/>
            <a:ext cx="619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…CC</a:t>
            </a:r>
          </a:p>
        </p:txBody>
      </p:sp>
      <p:sp>
        <p:nvSpPr>
          <p:cNvPr id="29749" name="Rectangle 68"/>
          <p:cNvSpPr>
            <a:spLocks noChangeArrowheads="1"/>
          </p:cNvSpPr>
          <p:nvPr/>
        </p:nvSpPr>
        <p:spPr bwMode="auto">
          <a:xfrm>
            <a:off x="4203701" y="1518003"/>
            <a:ext cx="1347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 GAAATTTGC</a:t>
            </a:r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457200" y="3978715"/>
            <a:ext cx="8229600" cy="2145507"/>
          </a:xfrm>
        </p:spPr>
        <p:txBody>
          <a:bodyPr/>
          <a:lstStyle/>
          <a:p>
            <a:r>
              <a:rPr lang="en-US" dirty="0" smtClean="0"/>
              <a:t>Genetics</a:t>
            </a:r>
          </a:p>
          <a:p>
            <a:r>
              <a:rPr lang="en-US" dirty="0" smtClean="0"/>
              <a:t>Epigenetics</a:t>
            </a:r>
          </a:p>
          <a:p>
            <a:r>
              <a:rPr lang="en-US" dirty="0" err="1" smtClean="0"/>
              <a:t>Transcriptomics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609600" y="2577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8-31 at 2.2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2" y="1742194"/>
            <a:ext cx="7705658" cy="39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2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76" y="1811141"/>
            <a:ext cx="6007100" cy="3416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6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699</Words>
  <Application>Microsoft Macintosh PowerPoint</Application>
  <PresentationFormat>On-screen Show (4:3)</PresentationFormat>
  <Paragraphs>249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Bowtie</vt:lpstr>
      <vt:lpstr>Overview</vt:lpstr>
      <vt:lpstr>Who</vt:lpstr>
      <vt:lpstr>Who</vt:lpstr>
      <vt:lpstr>Who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</vt:lpstr>
      <vt:lpstr>Before RNA-Seq…</vt:lpstr>
      <vt:lpstr>PowerPoint Presentation</vt:lpstr>
      <vt:lpstr>PowerPoint Presentation</vt:lpstr>
      <vt:lpstr>RNA-Seq vs. Microarray</vt:lpstr>
      <vt:lpstr>PowerPoint Presentation</vt:lpstr>
      <vt:lpstr>Summary: RNA-Seq &gt; Microarray</vt:lpstr>
      <vt:lpstr>Why</vt:lpstr>
      <vt:lpstr>How</vt:lpstr>
      <vt:lpstr>Data</vt:lpstr>
      <vt:lpstr>Tables</vt:lpstr>
      <vt:lpstr>Tables</vt:lpstr>
      <vt:lpstr>Tables</vt:lpstr>
      <vt:lpstr>Better Explanation of Next Few Slides</vt:lpstr>
      <vt:lpstr>Burrows-Wheeler Transform</vt:lpstr>
      <vt:lpstr>Burrows-Wheeler Transform</vt:lpstr>
      <vt:lpstr>Burrows-Wheeler Transform</vt:lpstr>
      <vt:lpstr>String Matching in Bowtie</vt:lpstr>
      <vt:lpstr>Short Read Alignment</vt:lpstr>
      <vt:lpstr>Backtracking</vt:lpstr>
      <vt:lpstr>Backtracking</vt:lpstr>
      <vt:lpstr>Data</vt:lpstr>
      <vt:lpstr>Qualities</vt:lpstr>
      <vt:lpstr>PowerPoint Presentation</vt:lpstr>
      <vt:lpstr>Loose ends…</vt:lpstr>
      <vt:lpstr>PowerPoint Presentation</vt:lpstr>
      <vt:lpstr>Bowtie 2</vt:lpstr>
      <vt:lpstr>PowerPoint Presentation</vt:lpstr>
      <vt:lpstr>PowerPoint Presentation</vt:lpstr>
      <vt:lpstr>What’s next for alignment?</vt:lpstr>
      <vt:lpstr>PowerPoint Presentation</vt:lpstr>
      <vt:lpstr>PowerPoint Presentation</vt:lpstr>
      <vt:lpstr>References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Bowtie</dc:title>
  <dc:creator>Caleb Lareau</dc:creator>
  <cp:lastModifiedBy>Caleb Lareau</cp:lastModifiedBy>
  <cp:revision>20</cp:revision>
  <dcterms:created xsi:type="dcterms:W3CDTF">2016-08-31T15:16:10Z</dcterms:created>
  <dcterms:modified xsi:type="dcterms:W3CDTF">2016-09-01T23:08:28Z</dcterms:modified>
</cp:coreProperties>
</file>